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60" r:id="rId3"/>
    <p:sldId id="261" r:id="rId4"/>
    <p:sldId id="302" r:id="rId5"/>
    <p:sldId id="310" r:id="rId6"/>
    <p:sldId id="304" r:id="rId7"/>
    <p:sldId id="306" r:id="rId8"/>
    <p:sldId id="308" r:id="rId9"/>
    <p:sldId id="307" r:id="rId10"/>
    <p:sldId id="299" r:id="rId1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B2B2"/>
    <a:srgbClr val="8C8C8C"/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94249" autoAdjust="0"/>
  </p:normalViewPr>
  <p:slideViewPr>
    <p:cSldViewPr snapToGrid="0">
      <p:cViewPr varScale="1">
        <p:scale>
          <a:sx n="64" d="100"/>
          <a:sy n="64" d="100"/>
        </p:scale>
        <p:origin x="27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8441-4994-4354-83A2-A0B2DEE20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BEB25-9021-4F79-AA68-2C5D0449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B8A02-DD9A-44D0-8A9B-A4AEEE25B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F97A2-2809-4D52-AE2E-829E059A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31C9C-24D2-401A-B7C6-73A156341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062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F47D-8EF0-4A1C-86A7-1FE87539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102E2-6729-4C66-B963-D0220D33C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93F3D-714D-4482-9939-3ABB3B43C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A1AF6-6701-40ED-B122-AADDD64C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D078E-3307-4054-A37B-6981EAFFA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9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8B020-3165-4CC9-8E26-361512654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AD49C-C343-4EAE-9423-D340A475C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D4B1-4584-4BF1-98F1-174301097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2FB2A-E2AE-44D4-B0D4-DB3CDCE9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BECD9-B6F0-42F5-B6A5-5DE97BB3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277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B61D-E964-42F9-8A9B-0FC77C4A4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EC8DD-CDBB-4C95-B8BE-4ED1B6AAE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0FAE0-BD36-49FF-AEDB-58D70B1A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DCB4-D10A-416E-85D0-261FEE67C543}" type="datetimeFigureOut">
              <a:rPr lang="fr-FR" smtClean="0"/>
              <a:t>27/08/2022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C16F0-B4AA-40F9-A689-D8DF7C3C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9B3AC-CE68-417C-B852-2B152C44F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F6E2C-B726-451D-814A-C27247975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42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4CE2-1557-495B-B9DF-822F3143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A0688-AE31-4121-A80B-88AE6C1D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95290-EAAD-4D38-A0B9-D31DD117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0A9CF-AB08-4389-BB6C-781DBD97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08163-F4E4-4950-A410-D6543765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17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E0C03-EF63-44D3-990A-79035810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52D70-349C-4705-A875-3100EBDA7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76FC9-69C5-480B-A8D9-4181B8F69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785F9-640C-482C-A2C0-9C6CBC01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792A4-CA14-4A36-9173-4ECFF5A1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89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DA895-F586-4F36-9F98-CB8ADC68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6F5EE-305E-46CC-8690-C9C95D61C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B82C1-809A-4CEE-82E5-A5B6342D5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1B818-4F2E-429C-93F1-8D4B40E2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62BAD-5729-4256-A5A8-260F1C237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69E34-6497-4679-80D4-AF8699AF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30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42E9B-D7B4-4E46-8586-AF4C6D9E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D235C-DC2A-4A33-9335-15CE44700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757FA-2723-4500-94F4-4436BFB78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87BC99-ACDA-4A23-90FD-08EB2EFB2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42AA8-1F92-4D2E-BF14-EAC7D14D4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FE88B-D715-4DDF-8B13-C89EF0E3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EBF32-8F5A-48B9-8B85-9974ED55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51081B-0913-469F-8775-BE0B1989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26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80A44-C24C-4A37-A094-BD0AB00B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63E8E-69C8-40B3-83A7-046F5851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3249A-C23C-43A2-871E-04D0811C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F327F-4921-48A2-9F13-C28486B3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37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23C0E-1C29-4C88-BBE6-C8FFCE50E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F9920-37F2-4D3A-8F53-1244F814A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10C33-F865-41D2-B1C3-EA9B18F4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14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341D-31B2-467F-B782-718DBFB6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8888B-6088-45A5-8E7B-974C6EB6E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F0F5C-D6EA-438B-9652-C03638A2C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878BF-19EF-443B-B1ED-4261B8D2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E7AE0-1229-4504-8EF2-33B46596F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8E34F-C17D-4F87-860B-AB6F7EAD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45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644A-8384-4EDD-A0A3-7753D290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9C7DBF-6A34-492A-8DBB-BA18E7C3D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016F0-28C5-472D-9C5D-6464B4D91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12E6A-6B68-4BAF-9118-6A2D4C78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512F9-B7DB-4AAB-A882-131EC267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2A7D8-20B3-42D8-AE77-D382DA52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79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838B9-0A27-4BA5-AD64-04F244A1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842AA-C2A2-4803-86B1-C2DF4AD1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C6BC3-6018-433C-9E43-B4700B079E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E9976-DA85-4389-B3DE-6CC4895C9E16}" type="datetimeFigureOut">
              <a:rPr lang="en-GB" smtClean="0"/>
              <a:t>27/08/2022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2CB0-5CAF-4648-892C-F4AA047FE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7EE2C-47E3-4834-95A9-F890AA949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66ED5-E3A2-4CF0-A751-1666D2D9E4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9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C0C32-908E-415F-B9C0-FED7F01C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8137E-EFBA-43C6-9B21-87F02A8B2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C87A2-ACD5-4057-BBA4-BDBCEF2BD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4DCB4-D10A-416E-85D0-261FEE67C543}" type="datetimeFigureOut">
              <a:rPr lang="fr-FR" smtClean="0"/>
              <a:t>27/08/2022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6B35E-3223-4E50-85CA-BA43A3BED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69954-AB38-433E-BBDA-B168D8922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F6E2C-B726-451D-814A-C272479752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57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84028A-05E8-46CE-BA2B-2A3D0AE0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71" y="2203675"/>
            <a:ext cx="3267959" cy="179763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2800" i="1" dirty="0">
                <a:solidFill>
                  <a:srgbClr val="FFFFFF"/>
                </a:solidFill>
              </a:rPr>
              <a:t>Dynamisez une page web avec des animations CSS</a:t>
            </a:r>
            <a:endParaRPr lang="en-US" sz="2800" i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BDD9E-37EC-480C-9D6B-A8D382B633B8}"/>
              </a:ext>
            </a:extLst>
          </p:cNvPr>
          <p:cNvSpPr txBox="1"/>
          <p:nvPr/>
        </p:nvSpPr>
        <p:spPr>
          <a:xfrm>
            <a:off x="213412" y="559855"/>
            <a:ext cx="267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</a:t>
            </a: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1BFDB-DAC6-4662-9794-F2235F12DAC2}"/>
              </a:ext>
            </a:extLst>
          </p:cNvPr>
          <p:cNvSpPr txBox="1"/>
          <p:nvPr/>
        </p:nvSpPr>
        <p:spPr>
          <a:xfrm>
            <a:off x="514820" y="5651814"/>
            <a:ext cx="2706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SOUTENANCE</a:t>
            </a:r>
            <a:b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 </a:t>
            </a:r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septembre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2022</a:t>
            </a:r>
            <a:endParaRPr lang="en-GB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199484-89E7-4982-96BE-71A19DB95EBA}"/>
              </a:ext>
            </a:extLst>
          </p:cNvPr>
          <p:cNvSpPr txBox="1"/>
          <p:nvPr/>
        </p:nvSpPr>
        <p:spPr>
          <a:xfrm>
            <a:off x="5079943" y="2137144"/>
            <a:ext cx="685123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Montserrat"/>
              </a:rPr>
              <a:t>Modalités de la soutenance (30min)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8C8C8C"/>
                </a:solidFill>
                <a:latin typeface="Montserrat"/>
              </a:rPr>
              <a:t>15 min - Présentation des livrables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8C8C8C"/>
                </a:solidFill>
                <a:latin typeface="Montserrat"/>
              </a:rPr>
              <a:t>10 min - Discussion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8C8C8C"/>
                </a:solidFill>
                <a:latin typeface="Montserrat"/>
              </a:rPr>
              <a:t>5 min - Debrief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4BE2309-201A-AB38-A5E0-5FCB44490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385391"/>
              </p:ext>
            </p:extLst>
          </p:nvPr>
        </p:nvGraphicFramePr>
        <p:xfrm>
          <a:off x="5050431" y="189004"/>
          <a:ext cx="6691916" cy="1219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67680" imgH="1324080" progId="Paint.Picture">
                  <p:embed/>
                </p:oleObj>
              </mc:Choice>
              <mc:Fallback>
                <p:oleObj name="Bitmap Image" r:id="rId2" imgW="7267680" imgH="13240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39DEBE2-BE46-EF52-7AB8-6269AC968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50431" y="189004"/>
                        <a:ext cx="6691916" cy="1219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3BCDBC-7F3C-46E9-4F37-7DE1247FF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243278"/>
              </p:ext>
            </p:extLst>
          </p:nvPr>
        </p:nvGraphicFramePr>
        <p:xfrm>
          <a:off x="5025012" y="3612862"/>
          <a:ext cx="6851233" cy="140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896080" imgH="961920" progId="PBrush">
                  <p:embed/>
                </p:oleObj>
              </mc:Choice>
              <mc:Fallback>
                <p:oleObj name="Bitmap Image" r:id="rId4" imgW="5896080" imgH="961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5012" y="3612862"/>
                        <a:ext cx="6851233" cy="1402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75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381C5-7E33-4C80-A10F-65B8A06C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87" y="234399"/>
            <a:ext cx="8677228" cy="1249910"/>
          </a:xfrm>
        </p:spPr>
        <p:txBody>
          <a:bodyPr anchor="t">
            <a:normAutofit/>
          </a:bodyPr>
          <a:lstStyle/>
          <a:p>
            <a:r>
              <a:rPr lang="en-GB" dirty="0"/>
              <a:t>Le </a:t>
            </a:r>
            <a:r>
              <a:rPr lang="en-GB" dirty="0" err="1"/>
              <a:t>contexte</a:t>
            </a:r>
            <a:r>
              <a:rPr lang="en-GB" dirty="0"/>
              <a:t> : </a:t>
            </a:r>
            <a:r>
              <a:rPr lang="en-GB" dirty="0" err="1"/>
              <a:t>réaliser</a:t>
            </a:r>
            <a:r>
              <a:rPr lang="en-GB" dirty="0"/>
              <a:t> le prototype 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B627D9-CA1A-0913-1BDF-6A28C9243C01}"/>
              </a:ext>
            </a:extLst>
          </p:cNvPr>
          <p:cNvSpPr txBox="1"/>
          <p:nvPr/>
        </p:nvSpPr>
        <p:spPr>
          <a:xfrm>
            <a:off x="2501844" y="1967286"/>
            <a:ext cx="45882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err="1">
                <a:effectLst/>
              </a:rPr>
              <a:t>Ohmyfood</a:t>
            </a:r>
            <a:r>
              <a:rPr lang="fr-FR" b="0" i="0" dirty="0">
                <a:effectLst/>
              </a:rPr>
              <a:t> est une jeune startup qui voudrait s'imposer sur le marché de la restauration.</a:t>
            </a:r>
          </a:p>
          <a:p>
            <a:endParaRPr lang="fr-FR" dirty="0"/>
          </a:p>
          <a:p>
            <a:r>
              <a:rPr lang="fr-FR" b="0" i="0" dirty="0">
                <a:effectLst/>
              </a:rPr>
              <a:t>L'objectif est de développer un site 100% mobile qui répertorie les menus de restaurants gastronomiques. </a:t>
            </a:r>
          </a:p>
          <a:p>
            <a:endParaRPr lang="fr-FR" dirty="0"/>
          </a:p>
          <a:p>
            <a:r>
              <a:rPr lang="fr-FR" b="0" i="0" dirty="0">
                <a:effectLst/>
              </a:rPr>
              <a:t>En plus des systèmes classiques de réservation, les clients pourront composer le menu de leur repas pour que les plats soient prêts à leur arrivée. </a:t>
            </a:r>
            <a:endParaRPr lang="en-GB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7EDC3E-D485-C46C-62FD-671471CEA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543" y="-3"/>
            <a:ext cx="1534457" cy="68580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D0A78E-C49B-84E6-F734-62939634A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58" y="0"/>
            <a:ext cx="1136434" cy="6858000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AE6584-C048-6C01-8CC7-52B9B0D628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80512"/>
              </p:ext>
            </p:extLst>
          </p:nvPr>
        </p:nvGraphicFramePr>
        <p:xfrm>
          <a:off x="218215" y="1484309"/>
          <a:ext cx="199072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990800" imgH="4162320" progId="PBrush">
                  <p:embed/>
                </p:oleObj>
              </mc:Choice>
              <mc:Fallback>
                <p:oleObj name="Bitmap Image" r:id="rId4" imgW="1990800" imgH="416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215" y="1484309"/>
                        <a:ext cx="1990725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33132CE-7412-5615-6F01-95D0EB80E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4056"/>
              </p:ext>
            </p:extLst>
          </p:nvPr>
        </p:nvGraphicFramePr>
        <p:xfrm>
          <a:off x="7297080" y="1484309"/>
          <a:ext cx="196215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962000" imgH="4105440" progId="PBrush">
                  <p:embed/>
                </p:oleObj>
              </mc:Choice>
              <mc:Fallback>
                <p:oleObj name="Bitmap Image" r:id="rId6" imgW="196200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97080" y="1484309"/>
                        <a:ext cx="1962150" cy="410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310272F8-A721-4268-88D0-AC2DA4C00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21" y="1198363"/>
            <a:ext cx="2489328" cy="4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5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4719-FC95-11F6-18B2-6A9B7A63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24658" y="2424661"/>
            <a:ext cx="6858002" cy="200868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Spécifications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fonctionnelles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CCC3CA6-063D-4714-A350-A97D26C357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017291"/>
              </p:ext>
            </p:extLst>
          </p:nvPr>
        </p:nvGraphicFramePr>
        <p:xfrm>
          <a:off x="2441835" y="317500"/>
          <a:ext cx="9360038" cy="6383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38960" imgH="4390920" progId="PBrush">
                  <p:embed/>
                </p:oleObj>
              </mc:Choice>
              <mc:Fallback>
                <p:oleObj name="Bitmap Image" r:id="rId2" imgW="6438960" imgH="4390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1835" y="317500"/>
                        <a:ext cx="9360038" cy="6383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11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4719-FC95-11F6-18B2-6A9B7A63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24658" y="2424661"/>
            <a:ext cx="6858002" cy="200868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Effets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graphiques</a:t>
            </a:r>
            <a:r>
              <a:rPr lang="en-GB" dirty="0">
                <a:solidFill>
                  <a:schemeClr val="bg1"/>
                </a:solidFill>
              </a:rPr>
              <a:t>  &amp; animations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D51FD35-986F-BB49-DB45-A3C7BD286A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435404"/>
              </p:ext>
            </p:extLst>
          </p:nvPr>
        </p:nvGraphicFramePr>
        <p:xfrm>
          <a:off x="2233534" y="114913"/>
          <a:ext cx="7090348" cy="6626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95800" imgH="4762440" progId="PBrush">
                  <p:embed/>
                </p:oleObj>
              </mc:Choice>
              <mc:Fallback>
                <p:oleObj name="Bitmap Image" r:id="rId2" imgW="5095800" imgH="4762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33534" y="114913"/>
                        <a:ext cx="7090348" cy="6626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627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4719-FC95-11F6-18B2-6A9B7A63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24658" y="2424661"/>
            <a:ext cx="6858002" cy="200868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Spécifications</a:t>
            </a:r>
            <a:r>
              <a:rPr lang="en-GB" dirty="0">
                <a:solidFill>
                  <a:schemeClr val="bg1"/>
                </a:solidFill>
              </a:rPr>
              <a:t>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194E3-D0F9-2D11-B9E5-9CD4E2AA22F7}"/>
              </a:ext>
            </a:extLst>
          </p:cNvPr>
          <p:cNvSpPr txBox="1"/>
          <p:nvPr/>
        </p:nvSpPr>
        <p:spPr>
          <a:xfrm>
            <a:off x="2263515" y="428178"/>
            <a:ext cx="962368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24292F"/>
                </a:solidFill>
                <a:effectLst/>
              </a:rPr>
              <a:t>L’intégration doit se faire en HTML5 &amp; CSS3, sans </a:t>
            </a:r>
            <a:r>
              <a:rPr lang="fr-FR" sz="2400" b="0" i="0" dirty="0" err="1">
                <a:solidFill>
                  <a:srgbClr val="24292F"/>
                </a:solidFill>
                <a:effectLst/>
              </a:rPr>
              <a:t>framework</a:t>
            </a:r>
            <a:r>
              <a:rPr lang="fr-FR" sz="2400" b="0" i="0" dirty="0">
                <a:solidFill>
                  <a:srgbClr val="24292F"/>
                </a:solidFill>
                <a:effectLst/>
              </a:rPr>
              <a:t> ni Javascript, mais l’utilisation de </a:t>
            </a:r>
            <a:r>
              <a:rPr lang="fr-FR" sz="2400" b="0" i="0" dirty="0" err="1">
                <a:solidFill>
                  <a:srgbClr val="24292F"/>
                </a:solidFill>
                <a:effectLst/>
              </a:rPr>
              <a:t>Sass</a:t>
            </a:r>
            <a:r>
              <a:rPr lang="fr-FR" sz="2400" b="0" i="0" dirty="0">
                <a:solidFill>
                  <a:srgbClr val="24292F"/>
                </a:solidFill>
                <a:effectLst/>
              </a:rPr>
              <a:t> serait un plus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4292F"/>
                </a:solidFill>
              </a:rPr>
              <a:t>Le code devra utiliser les balises sémantiques et doit être validé W3C HTML et CSS</a:t>
            </a:r>
            <a:endParaRPr lang="fr-FR" sz="2400" b="0" i="0" dirty="0">
              <a:solidFill>
                <a:srgbClr val="24292F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24292F"/>
                </a:solidFill>
                <a:effectLst/>
              </a:rPr>
              <a:t>La maquette devra être compatible avec les dernières versions de Chrome et Firefox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24292F"/>
                </a:solidFill>
                <a:effectLst/>
              </a:rPr>
              <a:t>Approche mobile first, seule </a:t>
            </a:r>
            <a:r>
              <a:rPr lang="fr-FR" sz="2400" dirty="0">
                <a:solidFill>
                  <a:srgbClr val="24292F"/>
                </a:solidFill>
              </a:rPr>
              <a:t>la maquette mobile est demandée.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24292F"/>
                </a:solidFill>
                <a:effectLst/>
              </a:rPr>
              <a:t>Le site </a:t>
            </a:r>
            <a:r>
              <a:rPr lang="fr-FR" sz="2400" dirty="0">
                <a:solidFill>
                  <a:srgbClr val="24292F"/>
                </a:solidFill>
              </a:rPr>
              <a:t>devra s ’adapter sur tablette et desktop, la mise en page est libre.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4292F"/>
                </a:solidFill>
              </a:rPr>
              <a:t>Tout le code doit être versionné sur GitHub et le site devra être accessible sur GitHub Pages.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8DF24-55CE-DFDD-A4B7-CCF72BF9C685}"/>
              </a:ext>
            </a:extLst>
          </p:cNvPr>
          <p:cNvSpPr txBox="1"/>
          <p:nvPr/>
        </p:nvSpPr>
        <p:spPr>
          <a:xfrm>
            <a:off x="2592778" y="4480703"/>
            <a:ext cx="223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Charte</a:t>
            </a:r>
            <a:r>
              <a:rPr lang="en-GB" sz="2000" b="1" dirty="0"/>
              <a:t> </a:t>
            </a:r>
            <a:r>
              <a:rPr lang="en-GB" sz="2000" b="1" dirty="0" err="1"/>
              <a:t>graphique</a:t>
            </a:r>
            <a:endParaRPr lang="en-GB" sz="2000" b="1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1F5EBDD-FDFB-327B-2DB0-1C3F875451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225971"/>
              </p:ext>
            </p:extLst>
          </p:nvPr>
        </p:nvGraphicFramePr>
        <p:xfrm>
          <a:off x="2592778" y="5023141"/>
          <a:ext cx="2658945" cy="927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19120" imgH="495360" progId="PBrush">
                  <p:embed/>
                </p:oleObj>
              </mc:Choice>
              <mc:Fallback>
                <p:oleObj name="Bitmap Image" r:id="rId2" imgW="1419120" imgH="495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2778" y="5023141"/>
                        <a:ext cx="2658945" cy="927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968365A-E039-625F-7D3A-42E4F2901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13436"/>
              </p:ext>
            </p:extLst>
          </p:nvPr>
        </p:nvGraphicFramePr>
        <p:xfrm>
          <a:off x="5880908" y="4880813"/>
          <a:ext cx="5202752" cy="1570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724200" imgH="1123920" progId="PBrush">
                  <p:embed/>
                </p:oleObj>
              </mc:Choice>
              <mc:Fallback>
                <p:oleObj name="Bitmap Image" r:id="rId4" imgW="3724200" imgH="1123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0908" y="4880813"/>
                        <a:ext cx="5202752" cy="1570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215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4719-FC95-11F6-18B2-6A9B7A63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24658" y="2424661"/>
            <a:ext cx="6858002" cy="200868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Le </a:t>
            </a:r>
            <a:r>
              <a:rPr lang="en-GB" dirty="0" err="1">
                <a:solidFill>
                  <a:schemeClr val="bg1"/>
                </a:solidFill>
              </a:rPr>
              <a:t>découpage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sémantique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7A8429-B0CF-D9D8-3BDA-330E1CB2E929}"/>
              </a:ext>
            </a:extLst>
          </p:cNvPr>
          <p:cNvSpPr/>
          <p:nvPr/>
        </p:nvSpPr>
        <p:spPr>
          <a:xfrm>
            <a:off x="2053656" y="123668"/>
            <a:ext cx="4796850" cy="6610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F7B91-C7EA-ADA1-A283-AB56BA9EDA67}"/>
              </a:ext>
            </a:extLst>
          </p:cNvPr>
          <p:cNvSpPr/>
          <p:nvPr/>
        </p:nvSpPr>
        <p:spPr>
          <a:xfrm>
            <a:off x="2265700" y="323539"/>
            <a:ext cx="4439677" cy="537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&lt;Header&gt;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CB052-FB63-7FFB-38D0-61AF81AF6A5E}"/>
              </a:ext>
            </a:extLst>
          </p:cNvPr>
          <p:cNvSpPr/>
          <p:nvPr/>
        </p:nvSpPr>
        <p:spPr>
          <a:xfrm>
            <a:off x="2265699" y="1074299"/>
            <a:ext cx="4439677" cy="4969237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AACA94-4A6C-1D9D-BFA5-05CA70463BA5}"/>
              </a:ext>
            </a:extLst>
          </p:cNvPr>
          <p:cNvSpPr/>
          <p:nvPr/>
        </p:nvSpPr>
        <p:spPr>
          <a:xfrm>
            <a:off x="2294746" y="6257150"/>
            <a:ext cx="4439677" cy="386003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&lt;Footer&gt;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72330-4815-57D7-1549-DF2AD5C91D47}"/>
              </a:ext>
            </a:extLst>
          </p:cNvPr>
          <p:cNvSpPr/>
          <p:nvPr/>
        </p:nvSpPr>
        <p:spPr>
          <a:xfrm>
            <a:off x="2698704" y="1468570"/>
            <a:ext cx="3852676" cy="5908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&lt;section&gt; </a:t>
            </a:r>
            <a:r>
              <a:rPr lang="en-GB" i="1" dirty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038B0-A173-FC7F-9329-B311B50F71B5}"/>
              </a:ext>
            </a:extLst>
          </p:cNvPr>
          <p:cNvSpPr/>
          <p:nvPr/>
        </p:nvSpPr>
        <p:spPr>
          <a:xfrm>
            <a:off x="2698704" y="5218355"/>
            <a:ext cx="3852676" cy="6870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&lt;section&gt; </a:t>
            </a:r>
            <a:r>
              <a:rPr lang="en-GB" i="1" dirty="0">
                <a:solidFill>
                  <a:schemeClr val="tx1"/>
                </a:solidFill>
              </a:rPr>
              <a:t>Activities</a:t>
            </a:r>
          </a:p>
          <a:p>
            <a:pPr algn="ctr"/>
            <a:r>
              <a:rPr lang="en-GB" i="1" dirty="0">
                <a:solidFill>
                  <a:schemeClr val="tx1"/>
                </a:solidFill>
              </a:rPr>
              <a:t>&lt;a&gt;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088A71-63BE-7F3D-E64F-6A09CA385E95}"/>
              </a:ext>
            </a:extLst>
          </p:cNvPr>
          <p:cNvSpPr/>
          <p:nvPr/>
        </p:nvSpPr>
        <p:spPr>
          <a:xfrm>
            <a:off x="2698704" y="2308320"/>
            <a:ext cx="3852676" cy="2561349"/>
          </a:xfrm>
          <a:prstGeom prst="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B050"/>
                </a:solidFill>
              </a:rPr>
              <a:t>&lt;section&gt; </a:t>
            </a:r>
            <a:r>
              <a:rPr lang="en-GB" i="1" dirty="0">
                <a:solidFill>
                  <a:srgbClr val="00B050"/>
                </a:solidFill>
              </a:rPr>
              <a:t>Hosting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440B8-8828-FCFE-DBCA-3F0B5F24038C}"/>
              </a:ext>
            </a:extLst>
          </p:cNvPr>
          <p:cNvSpPr txBox="1"/>
          <p:nvPr/>
        </p:nvSpPr>
        <p:spPr>
          <a:xfrm>
            <a:off x="2309737" y="1099238"/>
            <a:ext cx="9443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&lt;Main&gt;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A95D8-A47A-DCFD-9825-FB6034ADED23}"/>
              </a:ext>
            </a:extLst>
          </p:cNvPr>
          <p:cNvSpPr/>
          <p:nvPr/>
        </p:nvSpPr>
        <p:spPr>
          <a:xfrm>
            <a:off x="3148869" y="3801561"/>
            <a:ext cx="3131277" cy="8622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&lt;aside&gt; </a:t>
            </a:r>
            <a:r>
              <a:rPr lang="en-GB" i="1" dirty="0">
                <a:solidFill>
                  <a:schemeClr val="tx1"/>
                </a:solidFill>
              </a:rPr>
              <a:t>Popular</a:t>
            </a:r>
          </a:p>
          <a:p>
            <a:pPr algn="ctr"/>
            <a:r>
              <a:rPr lang="en-GB" i="1" dirty="0">
                <a:solidFill>
                  <a:schemeClr val="tx1"/>
                </a:solidFill>
              </a:rPr>
              <a:t>&lt;header&gt;</a:t>
            </a:r>
          </a:p>
          <a:p>
            <a:pPr algn="ctr"/>
            <a:r>
              <a:rPr lang="en-GB" i="1" dirty="0">
                <a:solidFill>
                  <a:schemeClr val="tx1"/>
                </a:solidFill>
              </a:rPr>
              <a:t>&lt;article&gt;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6E76B8-ECF8-3252-74BF-B4AD570F8501}"/>
              </a:ext>
            </a:extLst>
          </p:cNvPr>
          <p:cNvSpPr/>
          <p:nvPr/>
        </p:nvSpPr>
        <p:spPr>
          <a:xfrm>
            <a:off x="3148869" y="2780858"/>
            <a:ext cx="3131277" cy="862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&lt;div&gt; </a:t>
            </a:r>
            <a:r>
              <a:rPr lang="en-GB" i="1" dirty="0" err="1">
                <a:solidFill>
                  <a:schemeClr val="tx1"/>
                </a:solidFill>
              </a:rPr>
              <a:t>HostingMain</a:t>
            </a:r>
            <a:endParaRPr lang="en-GB" i="1" dirty="0">
              <a:solidFill>
                <a:schemeClr val="tx1"/>
              </a:solidFill>
            </a:endParaRPr>
          </a:p>
          <a:p>
            <a:pPr algn="ctr"/>
            <a:r>
              <a:rPr lang="en-GB" i="1" dirty="0">
                <a:solidFill>
                  <a:schemeClr val="tx1"/>
                </a:solidFill>
              </a:rPr>
              <a:t>&lt;header&gt;</a:t>
            </a:r>
          </a:p>
          <a:p>
            <a:pPr algn="ctr"/>
            <a:r>
              <a:rPr lang="en-GB" i="1" dirty="0">
                <a:solidFill>
                  <a:schemeClr val="tx1"/>
                </a:solidFill>
              </a:rPr>
              <a:t>&lt;article&gt;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2A88AB-F371-8A4C-40A6-E8F951EE3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11" y="-1"/>
            <a:ext cx="473643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3D886D-5C32-4380-DC22-C11195F9C619}"/>
              </a:ext>
            </a:extLst>
          </p:cNvPr>
          <p:cNvSpPr/>
          <p:nvPr/>
        </p:nvSpPr>
        <p:spPr>
          <a:xfrm>
            <a:off x="7300671" y="23736"/>
            <a:ext cx="4830263" cy="31829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852C00-5307-72A0-BDB7-2AB1C2C1F0B8}"/>
              </a:ext>
            </a:extLst>
          </p:cNvPr>
          <p:cNvSpPr/>
          <p:nvPr/>
        </p:nvSpPr>
        <p:spPr>
          <a:xfrm>
            <a:off x="7300671" y="407238"/>
            <a:ext cx="4830263" cy="56992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AD099A-368A-235C-06D2-898323F7377D}"/>
              </a:ext>
            </a:extLst>
          </p:cNvPr>
          <p:cNvSpPr/>
          <p:nvPr/>
        </p:nvSpPr>
        <p:spPr>
          <a:xfrm>
            <a:off x="7300670" y="6159710"/>
            <a:ext cx="4830263" cy="5746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7AB23E-878F-0B4B-365B-1D513CF207BD}"/>
              </a:ext>
            </a:extLst>
          </p:cNvPr>
          <p:cNvSpPr/>
          <p:nvPr/>
        </p:nvSpPr>
        <p:spPr>
          <a:xfrm>
            <a:off x="7431687" y="465692"/>
            <a:ext cx="4590424" cy="10028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BF4F85-2E1F-71CB-6A07-67E79E8D081E}"/>
              </a:ext>
            </a:extLst>
          </p:cNvPr>
          <p:cNvSpPr/>
          <p:nvPr/>
        </p:nvSpPr>
        <p:spPr>
          <a:xfrm>
            <a:off x="7455564" y="3900268"/>
            <a:ext cx="4590424" cy="20051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B234C1-5A51-0A1A-EEAE-BCA1616572F9}"/>
              </a:ext>
            </a:extLst>
          </p:cNvPr>
          <p:cNvSpPr/>
          <p:nvPr/>
        </p:nvSpPr>
        <p:spPr>
          <a:xfrm>
            <a:off x="7431687" y="1533780"/>
            <a:ext cx="4590424" cy="230127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59B27B-64F8-9A63-5873-045BFA61D872}"/>
              </a:ext>
            </a:extLst>
          </p:cNvPr>
          <p:cNvSpPr/>
          <p:nvPr/>
        </p:nvSpPr>
        <p:spPr>
          <a:xfrm>
            <a:off x="10596894" y="1636054"/>
            <a:ext cx="1229311" cy="20611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E86A4F-8CA3-25EA-61A9-A50641B45717}"/>
              </a:ext>
            </a:extLst>
          </p:cNvPr>
          <p:cNvSpPr/>
          <p:nvPr/>
        </p:nvSpPr>
        <p:spPr>
          <a:xfrm>
            <a:off x="7585022" y="1638040"/>
            <a:ext cx="2880857" cy="20591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59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4719-FC95-11F6-18B2-6A9B7A63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24658" y="2424661"/>
            <a:ext cx="6858002" cy="200868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Code et </a:t>
            </a:r>
            <a:r>
              <a:rPr lang="en-GB" dirty="0" err="1">
                <a:solidFill>
                  <a:schemeClr val="bg1"/>
                </a:solidFill>
              </a:rPr>
              <a:t>démo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194E3-D0F9-2D11-B9E5-9CD4E2AA22F7}"/>
              </a:ext>
            </a:extLst>
          </p:cNvPr>
          <p:cNvSpPr txBox="1"/>
          <p:nvPr/>
        </p:nvSpPr>
        <p:spPr>
          <a:xfrm>
            <a:off x="2218543" y="727022"/>
            <a:ext cx="962368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24292F"/>
                </a:solidFill>
                <a:effectLst/>
              </a:rPr>
              <a:t>Démo sur Chrome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2429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2429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2429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4292F"/>
                </a:solidFill>
              </a:rPr>
              <a:t>Démo sur Firefox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b="0" i="0" dirty="0">
              <a:solidFill>
                <a:srgbClr val="24292F"/>
              </a:solidFill>
              <a:effectLst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2429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2429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b="0" i="0" dirty="0">
              <a:solidFill>
                <a:srgbClr val="24292F"/>
              </a:solidFill>
              <a:effectLst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24292F"/>
                </a:solidFill>
                <a:effectLst/>
              </a:rPr>
              <a:t>Code HTML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2429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b="0" i="0" dirty="0">
              <a:solidFill>
                <a:srgbClr val="24292F"/>
              </a:solidFill>
              <a:effectLst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24292F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4292F"/>
                </a:solidFill>
              </a:rPr>
              <a:t>Code CSS</a:t>
            </a:r>
            <a:endParaRPr lang="fr-FR" sz="2400" b="0" i="0" dirty="0">
              <a:solidFill>
                <a:srgbClr val="24292F"/>
              </a:solidFill>
              <a:effectLst/>
            </a:endParaRPr>
          </a:p>
        </p:txBody>
      </p:sp>
      <p:pic>
        <p:nvPicPr>
          <p:cNvPr id="1026" name="Picture 2" descr="Google Chrome — Wikipédia">
            <a:extLst>
              <a:ext uri="{FF2B5EF4-FFF2-40B4-BE49-F238E27FC236}">
                <a16:creationId xmlns:a16="http://schemas.microsoft.com/office/drawing/2014/main" id="{8A7DCD33-BF96-3844-7CBB-471461624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02" y="641118"/>
            <a:ext cx="982793" cy="98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zilla Firefox — Wikipédia">
            <a:extLst>
              <a:ext uri="{FF2B5EF4-FFF2-40B4-BE49-F238E27FC236}">
                <a16:creationId xmlns:a16="http://schemas.microsoft.com/office/drawing/2014/main" id="{2645EA66-658A-D45D-29A5-DE3831DD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02" y="1882890"/>
            <a:ext cx="982793" cy="102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ypertext Markup Language — Wikipédia">
            <a:extLst>
              <a:ext uri="{FF2B5EF4-FFF2-40B4-BE49-F238E27FC236}">
                <a16:creationId xmlns:a16="http://schemas.microsoft.com/office/drawing/2014/main" id="{BEF3F8D0-1CD0-3788-51AD-B1CC15E83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53" y="3419730"/>
            <a:ext cx="1437689" cy="143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3209F7-50CC-F02B-C77A-92DEF8BD5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02" y="5026427"/>
            <a:ext cx="1017691" cy="143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54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D4719-FC95-11F6-18B2-6A9B7A63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24658" y="2424661"/>
            <a:ext cx="6858002" cy="2008684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Validation W3C HTML &amp; CSS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6BF32B4-EF5F-40AC-2D3B-067F2560A2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0905997"/>
              </p:ext>
            </p:extLst>
          </p:nvPr>
        </p:nvGraphicFramePr>
        <p:xfrm>
          <a:off x="2008685" y="7926"/>
          <a:ext cx="6153071" cy="34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29520" imgH="4019400" progId="PBrush">
                  <p:embed/>
                </p:oleObj>
              </mc:Choice>
              <mc:Fallback>
                <p:oleObj name="Bitmap Image" r:id="rId2" imgW="722952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8685" y="7926"/>
                        <a:ext cx="6153071" cy="342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4BCBFD-1502-53AC-9863-D5E9D882D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674486"/>
              </p:ext>
            </p:extLst>
          </p:nvPr>
        </p:nvGraphicFramePr>
        <p:xfrm>
          <a:off x="4763715" y="3429000"/>
          <a:ext cx="7428285" cy="3421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2287160" imgH="5657760" progId="PBrush">
                  <p:embed/>
                </p:oleObj>
              </mc:Choice>
              <mc:Fallback>
                <p:oleObj name="Bitmap Image" r:id="rId4" imgW="12287160" imgH="5657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63715" y="3429000"/>
                        <a:ext cx="7428285" cy="3421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066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84F9-BC34-4668-A501-99429DDA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231"/>
            <a:ext cx="12192000" cy="107257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Ce que </a:t>
            </a:r>
            <a:r>
              <a:rPr lang="en-GB" b="1" dirty="0" err="1">
                <a:solidFill>
                  <a:schemeClr val="bg1"/>
                </a:solidFill>
              </a:rPr>
              <a:t>j’ai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retenu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F857B8-4F81-407B-8CF4-37692955717E}"/>
              </a:ext>
            </a:extLst>
          </p:cNvPr>
          <p:cNvSpPr txBox="1"/>
          <p:nvPr/>
        </p:nvSpPr>
        <p:spPr>
          <a:xfrm>
            <a:off x="2274158" y="1260043"/>
            <a:ext cx="903342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0" i="0" dirty="0">
                <a:effectLst/>
              </a:rPr>
              <a:t>Il est essentiel de passer du temps sur la maquette: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dirty="0"/>
              <a:t>Découpage des boites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dirty="0"/>
              <a:t>Balises sémantiques</a:t>
            </a:r>
            <a:endParaRPr lang="fr-FR" b="0" i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48BD2-8CB5-40B6-A9CE-7781D87E59D9}"/>
              </a:ext>
            </a:extLst>
          </p:cNvPr>
          <p:cNvSpPr txBox="1"/>
          <p:nvPr/>
        </p:nvSpPr>
        <p:spPr>
          <a:xfrm>
            <a:off x="546058" y="3087044"/>
            <a:ext cx="903342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</a:rPr>
              <a:t>Il est plus facile d’intégrer le responsive design au fur et à mesure qu’à la fin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dirty="0" err="1"/>
              <a:t>Flexbox</a:t>
            </a:r>
            <a:r>
              <a:rPr lang="fr-FR" dirty="0"/>
              <a:t> est très puissant et intuitif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b="0" i="0" dirty="0">
                <a:effectLst/>
              </a:rPr>
              <a:t>Toujours </a:t>
            </a:r>
            <a:r>
              <a:rPr lang="fr-FR" dirty="0"/>
              <a:t>penser à un « </a:t>
            </a:r>
            <a:r>
              <a:rPr lang="fr-FR" dirty="0" err="1"/>
              <a:t>fallback</a:t>
            </a:r>
            <a:r>
              <a:rPr lang="fr-FR" dirty="0"/>
              <a:t> » simple en cas de mauvaise </a:t>
            </a:r>
            <a:r>
              <a:rPr lang="fr-FR" dirty="0" err="1"/>
              <a:t>connection</a:t>
            </a:r>
            <a:r>
              <a:rPr lang="fr-FR" dirty="0"/>
              <a:t> internet</a:t>
            </a:r>
            <a:endParaRPr lang="fr-FR" b="0" i="0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07C78A-1D3E-49BD-9F8F-8BD6A3742002}"/>
              </a:ext>
            </a:extLst>
          </p:cNvPr>
          <p:cNvSpPr txBox="1"/>
          <p:nvPr/>
        </p:nvSpPr>
        <p:spPr>
          <a:xfrm>
            <a:off x="546059" y="5165085"/>
            <a:ext cx="1109988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Il </a:t>
            </a:r>
            <a:r>
              <a:rPr lang="en-GB" dirty="0" err="1"/>
              <a:t>est</a:t>
            </a:r>
            <a:r>
              <a:rPr lang="en-GB" dirty="0"/>
              <a:t> important de bien </a:t>
            </a:r>
            <a:r>
              <a:rPr lang="en-GB" dirty="0" err="1"/>
              <a:t>séparer</a:t>
            </a:r>
            <a:r>
              <a:rPr lang="en-GB" dirty="0"/>
              <a:t> </a:t>
            </a:r>
            <a:r>
              <a:rPr lang="en-GB" dirty="0" err="1"/>
              <a:t>sémantique</a:t>
            </a:r>
            <a:r>
              <a:rPr lang="en-GB" dirty="0"/>
              <a:t> (HTML) et style (CSS)</a:t>
            </a:r>
          </a:p>
          <a:p>
            <a:pPr algn="ctr"/>
            <a:endParaRPr lang="en-GB" dirty="0"/>
          </a:p>
          <a:p>
            <a:pPr algn="ctr"/>
            <a:r>
              <a:rPr lang="en-GB" dirty="0" err="1"/>
              <a:t>L’intégration</a:t>
            </a:r>
            <a:r>
              <a:rPr lang="en-GB" dirty="0"/>
              <a:t> à base de CSS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fastidieuse</a:t>
            </a:r>
            <a:r>
              <a:rPr lang="en-GB" dirty="0"/>
              <a:t> et doit </a:t>
            </a:r>
            <a:r>
              <a:rPr lang="en-GB" dirty="0" err="1"/>
              <a:t>pouvoir</a:t>
            </a:r>
            <a:r>
              <a:rPr lang="en-GB" dirty="0"/>
              <a:t> </a:t>
            </a:r>
            <a:r>
              <a:rPr lang="en-GB" dirty="0" err="1"/>
              <a:t>être</a:t>
            </a:r>
            <a:r>
              <a:rPr lang="en-GB" dirty="0"/>
              <a:t> </a:t>
            </a:r>
            <a:r>
              <a:rPr lang="en-GB" dirty="0" err="1"/>
              <a:t>grandement</a:t>
            </a:r>
            <a:r>
              <a:rPr lang="en-GB" dirty="0"/>
              <a:t> </a:t>
            </a:r>
            <a:r>
              <a:rPr lang="en-GB" dirty="0" err="1"/>
              <a:t>automatisée</a:t>
            </a:r>
            <a:endParaRPr lang="en-GB" dirty="0"/>
          </a:p>
        </p:txBody>
      </p:sp>
      <p:pic>
        <p:nvPicPr>
          <p:cNvPr id="10" name="Picture 6" descr="Hypertext Markup Language — Wikipédia">
            <a:extLst>
              <a:ext uri="{FF2B5EF4-FFF2-40B4-BE49-F238E27FC236}">
                <a16:creationId xmlns:a16="http://schemas.microsoft.com/office/drawing/2014/main" id="{2CB1F8A9-8E9A-DDBC-0554-6A3D61B5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58" y="1203662"/>
            <a:ext cx="1189981" cy="11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E69C75A-7272-C1E6-76A9-8A30145B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642" y="2906808"/>
            <a:ext cx="1017691" cy="143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4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356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Wingdings</vt:lpstr>
      <vt:lpstr>Office Theme</vt:lpstr>
      <vt:lpstr>Office Theme</vt:lpstr>
      <vt:lpstr>Bitmap Image</vt:lpstr>
      <vt:lpstr>Dynamisez une page web avec des animations CSS</vt:lpstr>
      <vt:lpstr>Le contexte : réaliser le prototype de </vt:lpstr>
      <vt:lpstr>Spécifications fonctionnelles</vt:lpstr>
      <vt:lpstr>Effets graphiques  &amp; animations</vt:lpstr>
      <vt:lpstr>Spécifications techniques</vt:lpstr>
      <vt:lpstr>Le découpage sémantique</vt:lpstr>
      <vt:lpstr>Code et démo</vt:lpstr>
      <vt:lpstr>Validation W3C HTML &amp; CSS</vt:lpstr>
      <vt:lpstr>Ce que j’ai retenu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de formation</dc:title>
  <dc:creator>BENOIT SEGURET</dc:creator>
  <cp:lastModifiedBy>BENOIT SEGURET</cp:lastModifiedBy>
  <cp:revision>127</cp:revision>
  <cp:lastPrinted>2021-03-26T15:20:32Z</cp:lastPrinted>
  <dcterms:created xsi:type="dcterms:W3CDTF">2021-03-26T11:35:43Z</dcterms:created>
  <dcterms:modified xsi:type="dcterms:W3CDTF">2022-08-27T15:08:03Z</dcterms:modified>
</cp:coreProperties>
</file>